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mo Italics" panose="020B0604020202020204" charset="0"/>
      <p:regular r:id="rId24"/>
    </p:embeddedFont>
    <p:embeddedFont>
      <p:font typeface="Barlow Condensed Bold Bold Italics" panose="020B0604020202020204" charset="0"/>
      <p:regular r:id="rId25"/>
    </p:embeddedFont>
    <p:embeddedFont>
      <p:font typeface="Barlow Condensed Bold Italics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892800"/>
            <a:ext cx="9586350" cy="338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3999">
                <a:solidFill>
                  <a:srgbClr val="E6F2EB"/>
                </a:solidFill>
                <a:latin typeface="Barlow Condensed Bold Italics"/>
              </a:rPr>
              <a:t>Group: Code in Flux</a:t>
            </a:r>
          </a:p>
          <a:p>
            <a:pPr>
              <a:lnSpc>
                <a:spcPts val="4400"/>
              </a:lnSpc>
            </a:pPr>
            <a:endParaRPr lang="en-US" sz="3999">
              <a:solidFill>
                <a:srgbClr val="E6F2EB"/>
              </a:solidFill>
              <a:latin typeface="Barlow Condensed Bold Italics"/>
            </a:endParaRPr>
          </a:p>
          <a:p>
            <a:pPr>
              <a:lnSpc>
                <a:spcPts val="4400"/>
              </a:lnSpc>
            </a:pPr>
            <a:r>
              <a:rPr lang="en-US" sz="3999">
                <a:solidFill>
                  <a:srgbClr val="FFC49F"/>
                </a:solidFill>
                <a:latin typeface="Barlow Condensed Bold Italics"/>
              </a:rPr>
              <a:t>Manasvi Dobariya - AU1841053</a:t>
            </a:r>
          </a:p>
          <a:p>
            <a:pPr>
              <a:lnSpc>
                <a:spcPts val="4400"/>
              </a:lnSpc>
            </a:pPr>
            <a:r>
              <a:rPr lang="en-US" sz="3999">
                <a:solidFill>
                  <a:srgbClr val="FFC49F"/>
                </a:solidFill>
                <a:latin typeface="Barlow Condensed Bold Italics"/>
              </a:rPr>
              <a:t>Aisha Nagrecha - AU1841137</a:t>
            </a:r>
          </a:p>
          <a:p>
            <a:pPr>
              <a:lnSpc>
                <a:spcPts val="4400"/>
              </a:lnSpc>
            </a:pPr>
            <a:r>
              <a:rPr lang="en-US" sz="3999">
                <a:solidFill>
                  <a:srgbClr val="FFC49F"/>
                </a:solidFill>
                <a:latin typeface="Barlow Condensed Bold Italics"/>
              </a:rPr>
              <a:t>Dishita Madani - AU1841112</a:t>
            </a: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FFC49F"/>
                </a:solidFill>
                <a:latin typeface="Barlow Condensed Bold Italics"/>
              </a:rPr>
              <a:t>Dhruv Shah - AU1841030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916" t="17815" r="75515" b="56157"/>
          <a:stretch>
            <a:fillRect/>
          </a:stretch>
        </p:blipFill>
        <p:spPr>
          <a:xfrm rot="-527129">
            <a:off x="13203617" y="-88324"/>
            <a:ext cx="2217867" cy="2176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585" t="52495" r="75202" b="20125"/>
          <a:stretch>
            <a:fillRect/>
          </a:stretch>
        </p:blipFill>
        <p:spPr>
          <a:xfrm rot="731377">
            <a:off x="15198327" y="545485"/>
            <a:ext cx="2428849" cy="24229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52882" t="17943" r="28997" b="56449"/>
          <a:stretch>
            <a:fillRect/>
          </a:stretch>
        </p:blipFill>
        <p:spPr>
          <a:xfrm rot="-668968">
            <a:off x="13161460" y="2414359"/>
            <a:ext cx="2164177" cy="2140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8502" t="52952" r="51944" b="20125"/>
          <a:stretch>
            <a:fillRect/>
          </a:stretch>
        </p:blipFill>
        <p:spPr>
          <a:xfrm rot="731377">
            <a:off x="15124089" y="3191315"/>
            <a:ext cx="2485147" cy="23953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75697" t="52458" r="5204" b="20125"/>
          <a:stretch>
            <a:fillRect/>
          </a:stretch>
        </p:blipFill>
        <p:spPr>
          <a:xfrm rot="-806921">
            <a:off x="13111432" y="4941885"/>
            <a:ext cx="2391314" cy="24030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28653" t="16817" r="52386" b="54530"/>
          <a:stretch>
            <a:fillRect/>
          </a:stretch>
        </p:blipFill>
        <p:spPr>
          <a:xfrm rot="762999">
            <a:off x="15125586" y="5816094"/>
            <a:ext cx="2264584" cy="23955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52993" t="52952" r="27896" b="20125"/>
          <a:stretch>
            <a:fillRect/>
          </a:stretch>
        </p:blipFill>
        <p:spPr>
          <a:xfrm rot="-812302">
            <a:off x="13166006" y="7697163"/>
            <a:ext cx="2428864" cy="23953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75982" t="16817" r="5002" b="54530"/>
          <a:stretch>
            <a:fillRect/>
          </a:stretch>
        </p:blipFill>
        <p:spPr>
          <a:xfrm rot="723281">
            <a:off x="15359356" y="8442230"/>
            <a:ext cx="2271134" cy="239554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22344"/>
            <a:ext cx="10374678" cy="489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5"/>
              </a:lnSpc>
            </a:pPr>
            <a:r>
              <a:rPr lang="en-US" sz="9500">
                <a:solidFill>
                  <a:srgbClr val="75C7FB"/>
                </a:solidFill>
                <a:latin typeface="Barlow Condensed Bold Bold Italics"/>
              </a:rPr>
              <a:t>CSE523</a:t>
            </a:r>
          </a:p>
          <a:p>
            <a:pPr>
              <a:lnSpc>
                <a:spcPts val="9595"/>
              </a:lnSpc>
            </a:pPr>
            <a:r>
              <a:rPr lang="en-US" sz="9500">
                <a:solidFill>
                  <a:srgbClr val="FF3847"/>
                </a:solidFill>
                <a:latin typeface="Barlow Condensed Bold Bold Italics"/>
              </a:rPr>
              <a:t>MACHINE LEARNING </a:t>
            </a:r>
            <a:r>
              <a:rPr lang="en-US" sz="9500">
                <a:solidFill>
                  <a:srgbClr val="75C7FB"/>
                </a:solidFill>
                <a:latin typeface="Barlow Condensed Bold Bold Italics"/>
              </a:rPr>
              <a:t>PROJECT</a:t>
            </a:r>
          </a:p>
          <a:p>
            <a:pPr>
              <a:lnSpc>
                <a:spcPts val="9595"/>
              </a:lnSpc>
            </a:pPr>
            <a:r>
              <a:rPr lang="en-US" sz="9500">
                <a:solidFill>
                  <a:srgbClr val="FF3847"/>
                </a:solidFill>
                <a:latin typeface="Barlow Condensed Bold Bold Italics"/>
              </a:rPr>
              <a:t>PREDICTED BEST XI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72"/>
          <a:stretch>
            <a:fillRect/>
          </a:stretch>
        </p:blipFill>
        <p:spPr>
          <a:xfrm>
            <a:off x="1028700" y="4009028"/>
            <a:ext cx="8408011" cy="38522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016"/>
          <a:stretch>
            <a:fillRect/>
          </a:stretch>
        </p:blipFill>
        <p:spPr>
          <a:xfrm>
            <a:off x="11473782" y="4009028"/>
            <a:ext cx="5785518" cy="510629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CCFF00"/>
                </a:solidFill>
                <a:latin typeface="Barlow Condensed Bold Bold Italics"/>
              </a:rPr>
              <a:t>INITIAL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7860" y="3025838"/>
            <a:ext cx="7933642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Bowler Classification 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7860" y="2311082"/>
            <a:ext cx="9316685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Random Forest Classifier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29914" y="3022028"/>
            <a:ext cx="7933642" cy="65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Confusion  Matrix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361158"/>
            <a:ext cx="7550956" cy="36761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37578" y="2361158"/>
            <a:ext cx="7821722" cy="53583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6014" y="995810"/>
            <a:ext cx="7933642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All Rounder Classification Report: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995810"/>
            <a:ext cx="4747871" cy="62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237" lvl="1" indent="-433619">
              <a:lnSpc>
                <a:spcPts val="5061"/>
              </a:lnSpc>
              <a:buFont typeface="Arial"/>
              <a:buChar char="•"/>
            </a:pPr>
            <a:r>
              <a:rPr lang="en-US" sz="4016">
                <a:solidFill>
                  <a:srgbClr val="FFFFFF"/>
                </a:solidFill>
                <a:latin typeface="Barlow Condensed Bold Italics"/>
              </a:rPr>
              <a:t>Confusion  Matrix: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693"/>
          <a:stretch>
            <a:fillRect/>
          </a:stretch>
        </p:blipFill>
        <p:spPr>
          <a:xfrm>
            <a:off x="1028700" y="2842398"/>
            <a:ext cx="8014060" cy="37330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49040" y="2842398"/>
            <a:ext cx="7510260" cy="516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6875" y="1009650"/>
            <a:ext cx="8447125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Batsman and Wicket Keeper Classification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84823" y="1000125"/>
            <a:ext cx="5089509" cy="67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9640" lvl="1" indent="-464820">
              <a:lnSpc>
                <a:spcPts val="5425"/>
              </a:lnSpc>
              <a:buFont typeface="Arial"/>
              <a:buChar char="•"/>
            </a:pPr>
            <a:r>
              <a:rPr lang="en-US" sz="4305">
                <a:solidFill>
                  <a:srgbClr val="FFFFFF"/>
                </a:solidFill>
                <a:latin typeface="Barlow Condensed Bold Italics"/>
              </a:rPr>
              <a:t>Confusion  Matrix: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174929"/>
            <a:ext cx="5321751" cy="30672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600" r="2600"/>
          <a:stretch>
            <a:fillRect/>
          </a:stretch>
        </p:blipFill>
        <p:spPr>
          <a:xfrm>
            <a:off x="11803932" y="3174929"/>
            <a:ext cx="5455368" cy="306721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CCFF00"/>
                </a:solidFill>
                <a:latin typeface="Barlow Condensed Bold Bold Italics"/>
              </a:rPr>
              <a:t>INITIAL RESULTS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31728" y="7128568"/>
            <a:ext cx="10024543" cy="279436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3635" y="2198045"/>
            <a:ext cx="4631066" cy="65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Bowler Regression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7216" y="2198045"/>
            <a:ext cx="5222518" cy="65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Batsman Regression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17573" y="6223095"/>
            <a:ext cx="5222518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All Rounder Regression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7580" y="2766907"/>
            <a:ext cx="14344728" cy="49735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09650"/>
            <a:ext cx="13185991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Hyper parameter tuning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67888" y="1542195"/>
            <a:ext cx="7040772" cy="744349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7902" y="531521"/>
            <a:ext cx="13185991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Linear programming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7902" y="2084022"/>
            <a:ext cx="8547817" cy="717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8524" lvl="1" indent="-444262">
              <a:lnSpc>
                <a:spcPts val="5185"/>
              </a:lnSpc>
              <a:buFont typeface="Arial"/>
              <a:buChar char="•"/>
            </a:pPr>
            <a:r>
              <a:rPr lang="en-US" sz="4115">
                <a:solidFill>
                  <a:srgbClr val="FFFFFF"/>
                </a:solidFill>
                <a:latin typeface="Barlow Condensed Bold Italics"/>
              </a:rPr>
              <a:t>Predict points of each player with regression</a:t>
            </a:r>
          </a:p>
          <a:p>
            <a:pPr>
              <a:lnSpc>
                <a:spcPts val="5185"/>
              </a:lnSpc>
            </a:pPr>
            <a:endParaRPr lang="en-US" sz="4115">
              <a:solidFill>
                <a:srgbClr val="FFFFFF"/>
              </a:solidFill>
              <a:latin typeface="Barlow Condensed Bold Italics"/>
            </a:endParaRPr>
          </a:p>
          <a:p>
            <a:pPr marL="888524" lvl="1" indent="-444262">
              <a:lnSpc>
                <a:spcPts val="5185"/>
              </a:lnSpc>
              <a:buFont typeface="Arial"/>
              <a:buChar char="•"/>
            </a:pPr>
            <a:r>
              <a:rPr lang="en-US" sz="4115">
                <a:solidFill>
                  <a:srgbClr val="FFFFFF"/>
                </a:solidFill>
                <a:latin typeface="Barlow Condensed Bold Italics"/>
              </a:rPr>
              <a:t>Objective function :- Maximize the prd_points(fantasy points)</a:t>
            </a:r>
          </a:p>
          <a:p>
            <a:pPr>
              <a:lnSpc>
                <a:spcPts val="5185"/>
              </a:lnSpc>
            </a:pPr>
            <a:endParaRPr lang="en-US" sz="4115">
              <a:solidFill>
                <a:srgbClr val="FFFFFF"/>
              </a:solidFill>
              <a:latin typeface="Barlow Condensed Bold Italics"/>
            </a:endParaRPr>
          </a:p>
          <a:p>
            <a:pPr marL="888524" lvl="1" indent="-444262">
              <a:lnSpc>
                <a:spcPts val="5185"/>
              </a:lnSpc>
              <a:buFont typeface="Arial"/>
              <a:buChar char="•"/>
            </a:pPr>
            <a:r>
              <a:rPr lang="en-US" sz="4115">
                <a:solidFill>
                  <a:srgbClr val="FFFFFF"/>
                </a:solidFill>
                <a:latin typeface="Barlow Condensed Bold Italics"/>
              </a:rPr>
              <a:t>Apply constraints on choosing players</a:t>
            </a:r>
          </a:p>
          <a:p>
            <a:pPr>
              <a:lnSpc>
                <a:spcPts val="5185"/>
              </a:lnSpc>
            </a:pPr>
            <a:endParaRPr lang="en-US" sz="4115">
              <a:solidFill>
                <a:srgbClr val="FFFFFF"/>
              </a:solidFill>
              <a:latin typeface="Barlow Condensed Bold Italics"/>
            </a:endParaRPr>
          </a:p>
          <a:p>
            <a:pPr>
              <a:lnSpc>
                <a:spcPts val="5185"/>
              </a:lnSpc>
            </a:pPr>
            <a:endParaRPr lang="en-US" sz="4115">
              <a:solidFill>
                <a:srgbClr val="FFFFFF"/>
              </a:solidFill>
              <a:latin typeface="Barlow Condensed Bold Italics"/>
            </a:endParaRPr>
          </a:p>
          <a:p>
            <a:pPr>
              <a:lnSpc>
                <a:spcPts val="5185"/>
              </a:lnSpc>
            </a:pPr>
            <a:endParaRPr lang="en-US" sz="4115">
              <a:solidFill>
                <a:srgbClr val="FFFFFF"/>
              </a:solidFill>
              <a:latin typeface="Barlow Condensed Bold Italics"/>
            </a:endParaRPr>
          </a:p>
          <a:p>
            <a:pPr>
              <a:lnSpc>
                <a:spcPts val="5185"/>
              </a:lnSpc>
            </a:pPr>
            <a:endParaRPr lang="en-US" sz="4115">
              <a:solidFill>
                <a:srgbClr val="FFFFFF"/>
              </a:solidFill>
              <a:latin typeface="Barlow Condensed Bold Itali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69179" y="2878601"/>
            <a:ext cx="6503154" cy="5370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258" y="4199858"/>
            <a:ext cx="10516121" cy="404889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5458" y="692277"/>
            <a:ext cx="13185991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Predicted team:-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8127" y="1862319"/>
            <a:ext cx="13185991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Predicted the most optimized team satisfying the objective function and constraints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7948" y="9258300"/>
            <a:ext cx="7315200" cy="2206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08" r="908"/>
          <a:stretch>
            <a:fillRect/>
          </a:stretch>
        </p:blipFill>
        <p:spPr>
          <a:xfrm>
            <a:off x="10090106" y="4063714"/>
            <a:ext cx="11210884" cy="66041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1634" y="8204378"/>
            <a:ext cx="540099" cy="5400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860" y="614266"/>
            <a:ext cx="1523834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E17694"/>
                </a:solidFill>
                <a:latin typeface="Barlow Condensed Bold Bold Italics"/>
              </a:rPr>
              <a:t>ROLE OF EACH MEMBER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18759" y="2478290"/>
            <a:ext cx="10575821" cy="7140288"/>
            <a:chOff x="0" y="0"/>
            <a:chExt cx="14101095" cy="952038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7061" t="38520" r="61307" b="42537"/>
            <a:stretch>
              <a:fillRect/>
            </a:stretch>
          </p:blipFill>
          <p:spPr>
            <a:xfrm>
              <a:off x="0" y="0"/>
              <a:ext cx="13263572" cy="446773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7061" t="38520" r="87819" b="42537"/>
            <a:stretch>
              <a:fillRect/>
            </a:stretch>
          </p:blipFill>
          <p:spPr>
            <a:xfrm>
              <a:off x="0" y="5052655"/>
              <a:ext cx="2146689" cy="446773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l="38760" t="38520" r="32411" b="42537"/>
            <a:stretch>
              <a:fillRect/>
            </a:stretch>
          </p:blipFill>
          <p:spPr>
            <a:xfrm>
              <a:off x="2013014" y="5052655"/>
              <a:ext cx="12088080" cy="4467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006DFF"/>
                </a:solidFill>
                <a:latin typeface="Barlow Condensed Bold Bold Italics"/>
              </a:rPr>
              <a:t>CONCLUSION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20620">
            <a:off x="13721181" y="7167919"/>
            <a:ext cx="3236778" cy="32367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099112">
            <a:off x="14716215" y="4250950"/>
            <a:ext cx="5502579" cy="55025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860" y="2703845"/>
            <a:ext cx="11911542" cy="357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0" lvl="1" indent="-604520">
              <a:lnSpc>
                <a:spcPts val="7056"/>
              </a:lnSpc>
              <a:buFont typeface="Arial"/>
              <a:buChar char="•"/>
            </a:pPr>
            <a:r>
              <a:rPr lang="en-US" sz="5600">
                <a:solidFill>
                  <a:srgbClr val="E8FFA6"/>
                </a:solidFill>
                <a:latin typeface="Barlow Condensed Bold Italics"/>
              </a:rPr>
              <a:t>Able to get reasonable accuracy</a:t>
            </a:r>
          </a:p>
          <a:p>
            <a:pPr marL="1209040" lvl="1" indent="-604520">
              <a:lnSpc>
                <a:spcPts val="7056"/>
              </a:lnSpc>
              <a:buFont typeface="Arial"/>
              <a:buChar char="•"/>
            </a:pPr>
            <a:r>
              <a:rPr lang="en-US" sz="5600">
                <a:solidFill>
                  <a:srgbClr val="E8FFA6"/>
                </a:solidFill>
                <a:latin typeface="Barlow Condensed Bold Italics"/>
              </a:rPr>
              <a:t>Good results</a:t>
            </a:r>
          </a:p>
          <a:p>
            <a:pPr marL="1209040" lvl="1" indent="-604520">
              <a:lnSpc>
                <a:spcPts val="7056"/>
              </a:lnSpc>
              <a:buFont typeface="Arial"/>
              <a:buChar char="•"/>
            </a:pPr>
            <a:r>
              <a:rPr lang="en-US" sz="5600">
                <a:solidFill>
                  <a:srgbClr val="E8FFA6"/>
                </a:solidFill>
                <a:latin typeface="Barlow Condensed Bold Italics"/>
              </a:rPr>
              <a:t>Can be better - using Deep Learning Techniques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7948" y="9258300"/>
            <a:ext cx="7315200" cy="2206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08" r="908"/>
          <a:stretch>
            <a:fillRect/>
          </a:stretch>
        </p:blipFill>
        <p:spPr>
          <a:xfrm>
            <a:off x="10090106" y="4063714"/>
            <a:ext cx="11210884" cy="66041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1634" y="8204378"/>
            <a:ext cx="540099" cy="5400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D17000"/>
                </a:solidFill>
                <a:latin typeface="Barlow Condensed Bold Bold Italics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8591" y="5409030"/>
            <a:ext cx="11791844" cy="465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Sonu Kumar and Sneha Roy, “Score Prediction and Player Classification Model in the Game of Cricket using Machine Learning”, International Journal of Scientific &amp; Engineering Research, Volume 9, Issue 8, August-2018, ISSN 2229-5518, https://www.ijser.org/researchpaper/Score-Prediction-and-Player-Classification-Model-in-the-Game-of-Cricket-Using-Machine-Learning.pdf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8591" y="2489454"/>
            <a:ext cx="12903032" cy="265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Nihal Patel and Mrudang Pandya, “IPL Player’s Performance Prediction”, International Journal of Computer Sciences and Engineering, Volume 7, Issue 5, May-2019, E-ISSN 2347-2693, https://www.ijcseonline.org/pdf_paper_view.php?paper_id=4268&amp;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8860" y="2518029"/>
            <a:ext cx="846412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[1]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860" y="5475705"/>
            <a:ext cx="846412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[2]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20620">
            <a:off x="13721181" y="7167919"/>
            <a:ext cx="3236778" cy="32367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099112">
            <a:off x="14716215" y="4250950"/>
            <a:ext cx="5502579" cy="55025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6230600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14DAE1"/>
                </a:solidFill>
                <a:latin typeface="Barlow Condensed Bold Bold Italics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860" y="3000943"/>
            <a:ext cx="16619954" cy="87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0" lvl="1" indent="-582930">
              <a:lnSpc>
                <a:spcPts val="6803"/>
              </a:lnSpc>
              <a:buFont typeface="Arial"/>
              <a:buChar char="•"/>
            </a:pPr>
            <a:r>
              <a:rPr lang="en-US" sz="5399">
                <a:solidFill>
                  <a:srgbClr val="FFBD59"/>
                </a:solidFill>
                <a:latin typeface="Barlow Condensed Bold Italics"/>
              </a:rPr>
              <a:t>Cricket is one of the most popular sport in the world.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8860" y="6111588"/>
            <a:ext cx="12271710" cy="1733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0" lvl="1" indent="-582930" algn="l">
              <a:lnSpc>
                <a:spcPts val="6803"/>
              </a:lnSpc>
              <a:buFont typeface="Arial"/>
              <a:buChar char="•"/>
            </a:pPr>
            <a:r>
              <a:rPr lang="en-US" sz="5399">
                <a:solidFill>
                  <a:srgbClr val="FFBD59"/>
                </a:solidFill>
                <a:latin typeface="Barlow Condensed Bold Italics"/>
              </a:rPr>
              <a:t>In fantasy leagues, team of best 11 players from 22 is selected under certain constraints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860" y="5095875"/>
            <a:ext cx="14880710" cy="87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0" lvl="1" indent="-582930">
              <a:lnSpc>
                <a:spcPts val="6803"/>
              </a:lnSpc>
              <a:buFont typeface="Arial"/>
              <a:buChar char="•"/>
            </a:pPr>
            <a:r>
              <a:rPr lang="en-US" sz="5399">
                <a:solidFill>
                  <a:srgbClr val="FFBD59"/>
                </a:solidFill>
                <a:latin typeface="Barlow Condensed Bold Italics"/>
              </a:rPr>
              <a:t>Popular fantasy leagues like dream11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8860" y="4056205"/>
            <a:ext cx="16619954" cy="870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5860" lvl="1" indent="-582930">
              <a:lnSpc>
                <a:spcPts val="6803"/>
              </a:lnSpc>
              <a:buFont typeface="Arial"/>
              <a:buChar char="•"/>
            </a:pPr>
            <a:r>
              <a:rPr lang="en-US" sz="5399">
                <a:solidFill>
                  <a:srgbClr val="FFBD59"/>
                </a:solidFill>
                <a:latin typeface="Barlow Condensed Bold Italics"/>
              </a:rPr>
              <a:t>Craze of IPL is all over the world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099112">
            <a:off x="14716215" y="4250950"/>
            <a:ext cx="5502579" cy="55025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20620">
            <a:off x="13911681" y="7358419"/>
            <a:ext cx="3236778" cy="32367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D17000"/>
                </a:solidFill>
                <a:latin typeface="Barlow Condensed Bold Bold Italics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8591" y="5124450"/>
            <a:ext cx="11941802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4199">
                <a:solidFill>
                  <a:srgbClr val="E1CFC4"/>
                </a:solidFill>
                <a:latin typeface="Barlow Condensed Bold Italics"/>
              </a:rPr>
              <a:t>Kalpdrum Passi and Niravkumar Pandey, “Predicting Players’ Performance in One Day Internation Cricket Matches Using Machine Learning”,  </a:t>
            </a:r>
            <a:r>
              <a:rPr lang="en-US" sz="4199">
                <a:solidFill>
                  <a:srgbClr val="E1CFC4"/>
                </a:solidFill>
                <a:latin typeface="Arimo Italics"/>
              </a:rPr>
              <a:t>https://airccj.org/CSCP/vol8/csit88310.pdf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8591" y="2472616"/>
            <a:ext cx="14501370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Nilesh M. Patil, Bevan H. Sequeira, Neil N. Gonsalves and Abhishek A. Singh, “Cricket Team Prediction Using Machine Learning Techniques”, https://papers.ssrn.com/sol3/papers.cfm?abstract_id=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8591" y="7937754"/>
            <a:ext cx="12301701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Dataset: https://www.kaggle.com/laxmena/ipl-dataset-2020-season-included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8860" y="2516819"/>
            <a:ext cx="846412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[3]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860" y="5210175"/>
            <a:ext cx="846412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[4]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8860" y="7953756"/>
            <a:ext cx="846412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[5]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7948" y="9258300"/>
            <a:ext cx="7315200" cy="2206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08" r="908"/>
          <a:stretch>
            <a:fillRect/>
          </a:stretch>
        </p:blipFill>
        <p:spPr>
          <a:xfrm>
            <a:off x="10090106" y="4063714"/>
            <a:ext cx="11210884" cy="66041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1634" y="8204378"/>
            <a:ext cx="540099" cy="5400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D17000"/>
                </a:solidFill>
                <a:latin typeface="Barlow Condensed Bold Bold Italics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8591" y="2489454"/>
            <a:ext cx="13476936" cy="265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4199">
                <a:solidFill>
                  <a:srgbClr val="E1CFC4"/>
                </a:solidFill>
                <a:latin typeface="Barlow Condensed Bold Italics"/>
              </a:rPr>
              <a:t>Madhav Goswami and Abhishek Anand, “Dream11 Team Predictor with Python and Machine Learning”, </a:t>
            </a:r>
            <a:r>
              <a:rPr lang="en-US" sz="4199">
                <a:solidFill>
                  <a:srgbClr val="E1CFC4"/>
                </a:solidFill>
                <a:latin typeface="Arimo Italics"/>
              </a:rPr>
              <a:t>https://medium.com/analytics-vidhya/dream11-team-predictor-with-python-and-machine-learning-f0dfce1489eb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8591" y="5475705"/>
            <a:ext cx="13476936" cy="265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4199">
                <a:solidFill>
                  <a:srgbClr val="E1CFC4"/>
                </a:solidFill>
                <a:latin typeface="Barlow Condensed Bold Italics"/>
              </a:rPr>
              <a:t>L. Ajay, “Creating a Fantasy Cricket Team - Application of Linear Programming,” Medium, 10-Feb-2021 </a:t>
            </a:r>
            <a:r>
              <a:rPr lang="en-US" sz="4199">
                <a:solidFill>
                  <a:srgbClr val="E1CFC4"/>
                </a:solidFill>
                <a:latin typeface="Arimo Italics"/>
              </a:rPr>
              <a:t>https://towardsdatascience.com/creating-a-fantasy-cricket-team-application-of-linear-programming-4b60c261702d.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8860" y="2518029"/>
            <a:ext cx="846412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[6]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860" y="5475705"/>
            <a:ext cx="846412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[7]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916" t="17815" r="75515" b="56157"/>
          <a:stretch>
            <a:fillRect/>
          </a:stretch>
        </p:blipFill>
        <p:spPr>
          <a:xfrm rot="-527129">
            <a:off x="13203617" y="-88324"/>
            <a:ext cx="2217867" cy="21760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585" t="52495" r="75202" b="20125"/>
          <a:stretch>
            <a:fillRect/>
          </a:stretch>
        </p:blipFill>
        <p:spPr>
          <a:xfrm rot="731377">
            <a:off x="15198327" y="545485"/>
            <a:ext cx="2428849" cy="24229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2882" t="17943" r="28997" b="56449"/>
          <a:stretch>
            <a:fillRect/>
          </a:stretch>
        </p:blipFill>
        <p:spPr>
          <a:xfrm rot="-668968">
            <a:off x="13161460" y="2414359"/>
            <a:ext cx="2164177" cy="2140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8502" t="52952" r="51944" b="20125"/>
          <a:stretch>
            <a:fillRect/>
          </a:stretch>
        </p:blipFill>
        <p:spPr>
          <a:xfrm rot="731377">
            <a:off x="15124089" y="3191315"/>
            <a:ext cx="2485147" cy="239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75697" t="52458" r="5204" b="20125"/>
          <a:stretch>
            <a:fillRect/>
          </a:stretch>
        </p:blipFill>
        <p:spPr>
          <a:xfrm rot="-806921">
            <a:off x="13111432" y="4941885"/>
            <a:ext cx="2391314" cy="24030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8653" t="16817" r="52386" b="54530"/>
          <a:stretch>
            <a:fillRect/>
          </a:stretch>
        </p:blipFill>
        <p:spPr>
          <a:xfrm rot="762999">
            <a:off x="15125586" y="5816094"/>
            <a:ext cx="2264584" cy="23955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2993" t="52952" r="27896" b="20125"/>
          <a:stretch>
            <a:fillRect/>
          </a:stretch>
        </p:blipFill>
        <p:spPr>
          <a:xfrm rot="-812302">
            <a:off x="13166006" y="7697163"/>
            <a:ext cx="2428864" cy="23953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75982" t="16817" r="5002" b="54530"/>
          <a:stretch>
            <a:fillRect/>
          </a:stretch>
        </p:blipFill>
        <p:spPr>
          <a:xfrm rot="723281">
            <a:off x="15359356" y="8442230"/>
            <a:ext cx="2271134" cy="239554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390245"/>
            <a:ext cx="8645573" cy="579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0"/>
              </a:lnSpc>
            </a:pPr>
            <a:r>
              <a:rPr lang="en-US" sz="20000" dirty="0">
                <a:solidFill>
                  <a:srgbClr val="75C7FB"/>
                </a:solidFill>
                <a:latin typeface="Barlow Condensed Bold Bold Italics"/>
              </a:rPr>
              <a:t>THANK</a:t>
            </a:r>
            <a:r>
              <a:rPr lang="en-US" sz="20000" dirty="0">
                <a:solidFill>
                  <a:srgbClr val="FF3847"/>
                </a:solidFill>
                <a:latin typeface="Barlow Condensed Bold Bold Italics"/>
              </a:rPr>
              <a:t>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8860" y="614266"/>
            <a:ext cx="16230600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5271FF"/>
                </a:solidFill>
                <a:latin typeface="Barlow Condensed Bold Bold Italics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8860" y="2236053"/>
            <a:ext cx="15209895" cy="213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5669"/>
              </a:lnSpc>
              <a:buFont typeface="Arial"/>
              <a:buChar char="•"/>
            </a:pPr>
            <a:r>
              <a:rPr lang="en-US" sz="4500">
                <a:solidFill>
                  <a:srgbClr val="E9FF91"/>
                </a:solidFill>
                <a:latin typeface="Barlow Condensed Bold Italics"/>
              </a:rPr>
              <a:t>Predicting the best XI from the combination of playing XI's of both the contesting teams</a:t>
            </a:r>
          </a:p>
          <a:p>
            <a:pPr marL="971550" lvl="1" indent="-485775">
              <a:lnSpc>
                <a:spcPts val="5670"/>
              </a:lnSpc>
              <a:buFont typeface="Arial"/>
              <a:buChar char="•"/>
            </a:pPr>
            <a:r>
              <a:rPr lang="en-US" sz="4499">
                <a:solidFill>
                  <a:srgbClr val="E9FF91"/>
                </a:solidFill>
                <a:latin typeface="Barlow Condensed Bold Italics"/>
              </a:rPr>
              <a:t>Determing the best players in an upcoming match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130" t="7119" b="828"/>
          <a:stretch>
            <a:fillRect/>
          </a:stretch>
        </p:blipFill>
        <p:spPr>
          <a:xfrm>
            <a:off x="936111" y="4563963"/>
            <a:ext cx="12106129" cy="56216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908" r="908"/>
          <a:stretch>
            <a:fillRect/>
          </a:stretch>
        </p:blipFill>
        <p:spPr>
          <a:xfrm>
            <a:off x="10365393" y="3450991"/>
            <a:ext cx="11210884" cy="66041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1567" y="7634538"/>
            <a:ext cx="540099" cy="5400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219109" y="9082268"/>
            <a:ext cx="7315200" cy="22066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8860" y="614266"/>
            <a:ext cx="12961516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5271FF"/>
                </a:solidFill>
                <a:latin typeface="Barlow Condensed Bold Bold Italics"/>
              </a:rPr>
              <a:t>GANTT CHART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2686050"/>
            <a:ext cx="18288000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8860" y="614266"/>
            <a:ext cx="1508594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FB6B02"/>
                </a:solidFill>
                <a:latin typeface="Barlow Condensed Bold Bold Italics"/>
              </a:rPr>
              <a:t>EXISTING BODY OF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8860" y="2684334"/>
            <a:ext cx="16800440" cy="178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0" lvl="1" indent="-604520">
              <a:lnSpc>
                <a:spcPts val="7056"/>
              </a:lnSpc>
              <a:buFont typeface="Arial"/>
              <a:buChar char="•"/>
            </a:pPr>
            <a:r>
              <a:rPr lang="en-US" sz="5600">
                <a:solidFill>
                  <a:srgbClr val="D9D9D9"/>
                </a:solidFill>
                <a:latin typeface="Barlow Condensed Bold Italics"/>
              </a:rPr>
              <a:t>Initially done using back propagation and radial base network for T20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8860" y="4632431"/>
            <a:ext cx="14040946" cy="89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0" lvl="1" indent="-604520">
              <a:lnSpc>
                <a:spcPts val="7056"/>
              </a:lnSpc>
              <a:buFont typeface="Arial"/>
              <a:buChar char="•"/>
            </a:pPr>
            <a:r>
              <a:rPr lang="en-US" sz="5600">
                <a:solidFill>
                  <a:srgbClr val="D9D9D9"/>
                </a:solidFill>
                <a:latin typeface="Barlow Condensed Bold Italics"/>
              </a:rPr>
              <a:t>Next - using Regression model for ODI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7948" y="9258300"/>
            <a:ext cx="7315200" cy="22066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908" r="908"/>
          <a:stretch>
            <a:fillRect/>
          </a:stretch>
        </p:blipFill>
        <p:spPr>
          <a:xfrm>
            <a:off x="10349822" y="4063714"/>
            <a:ext cx="11210884" cy="66041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1634" y="8204378"/>
            <a:ext cx="540099" cy="5400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8860" y="5675300"/>
            <a:ext cx="13712805" cy="268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0" lvl="1" indent="-604520">
              <a:lnSpc>
                <a:spcPts val="7056"/>
              </a:lnSpc>
              <a:buFont typeface="Arial"/>
              <a:buChar char="•"/>
            </a:pPr>
            <a:r>
              <a:rPr lang="en-US" sz="5600">
                <a:solidFill>
                  <a:srgbClr val="D9D9D9"/>
                </a:solidFill>
                <a:latin typeface="Barlow Condensed Bold Italics"/>
              </a:rPr>
              <a:t>Using XG Boost, Stacking, Random Forest classifiers and similar complex algorithms to achieve better predictions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07977" y="3561048"/>
            <a:ext cx="623082" cy="5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2"/>
              </a:lnSpc>
            </a:pPr>
            <a:r>
              <a:rPr lang="en-US" sz="3200">
                <a:solidFill>
                  <a:srgbClr val="E1CFC4"/>
                </a:solidFill>
                <a:latin typeface="Barlow Condensed Bold Italics"/>
              </a:rPr>
              <a:t>[2]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56443" y="4640834"/>
            <a:ext cx="623082" cy="5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2"/>
              </a:lnSpc>
            </a:pPr>
            <a:r>
              <a:rPr lang="en-US" sz="3200">
                <a:solidFill>
                  <a:srgbClr val="E1CFC4"/>
                </a:solidFill>
                <a:latin typeface="Barlow Condensed Bold Italics"/>
              </a:rPr>
              <a:t>[4]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74098" y="7520737"/>
            <a:ext cx="623082" cy="5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2"/>
              </a:lnSpc>
            </a:pPr>
            <a:r>
              <a:rPr lang="en-US" sz="3200">
                <a:solidFill>
                  <a:srgbClr val="E1CFC4"/>
                </a:solidFill>
                <a:latin typeface="Barlow Condensed Bold Italics"/>
              </a:rPr>
              <a:t>[1]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53" b="1353"/>
          <a:stretch>
            <a:fillRect/>
          </a:stretch>
        </p:blipFill>
        <p:spPr>
          <a:xfrm>
            <a:off x="1503198" y="1877661"/>
            <a:ext cx="15281605" cy="77126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A87DFF"/>
                </a:solidFill>
                <a:latin typeface="Barlow Condensed Bold Bold Italics"/>
              </a:rPr>
              <a:t>OUR APPROACH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61" r="2361" b="361"/>
          <a:stretch>
            <a:fillRect/>
          </a:stretch>
        </p:blipFill>
        <p:spPr>
          <a:xfrm>
            <a:off x="881467" y="2271809"/>
            <a:ext cx="16525066" cy="74140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A87DFF"/>
                </a:solidFill>
                <a:latin typeface="Barlow Condensed Bold Bold Italics"/>
              </a:rPr>
              <a:t>OUR APPROACH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115221"/>
            <a:ext cx="7174398" cy="61430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91432" y="3115221"/>
            <a:ext cx="7267868" cy="61430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CCFF00"/>
                </a:solidFill>
                <a:latin typeface="Barlow Condensed Bold Bold Italics"/>
              </a:rPr>
              <a:t>INITIAL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9396" y="2269729"/>
            <a:ext cx="12960980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Clustering outputs: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11536" y="9239250"/>
            <a:ext cx="4293410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Clusters of bowlers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69194" y="9239250"/>
            <a:ext cx="4293410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Clusters of batsmen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00" r="7221"/>
          <a:stretch>
            <a:fillRect/>
          </a:stretch>
        </p:blipFill>
        <p:spPr>
          <a:xfrm>
            <a:off x="10088685" y="3190561"/>
            <a:ext cx="7170615" cy="60677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77" r="377"/>
          <a:stretch>
            <a:fillRect/>
          </a:stretch>
        </p:blipFill>
        <p:spPr>
          <a:xfrm>
            <a:off x="1028700" y="3190561"/>
            <a:ext cx="8004902" cy="60677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CCFF00"/>
                </a:solidFill>
                <a:latin typeface="Barlow Condensed Bold Bold Italics"/>
              </a:rPr>
              <a:t>INITIAL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536" y="9239250"/>
            <a:ext cx="4293410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Clusters of all rounder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7339" y="9239250"/>
            <a:ext cx="5307624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Clusters of wicket keeper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549</Words>
  <Application>Microsoft Office PowerPoint</Application>
  <PresentationFormat>Custom</PresentationFormat>
  <Paragraphs>80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Barlow Condensed Bold Bold Italics</vt:lpstr>
      <vt:lpstr>Arial</vt:lpstr>
      <vt:lpstr>Barlow Condensed Bold Italics</vt:lpstr>
      <vt:lpstr>Calibri</vt:lpstr>
      <vt:lpstr>Arimo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Code_in_Flux_End_Sem_Project_Presentation</dc:title>
  <cp:lastModifiedBy>Manasvi Dobariya</cp:lastModifiedBy>
  <cp:revision>3</cp:revision>
  <dcterms:created xsi:type="dcterms:W3CDTF">2006-08-16T00:00:00Z</dcterms:created>
  <dcterms:modified xsi:type="dcterms:W3CDTF">2021-04-11T09:56:03Z</dcterms:modified>
  <dc:identifier>DAEbPgWxu3I</dc:identifier>
</cp:coreProperties>
</file>